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80" d="100"/>
          <a:sy n="80" d="100"/>
        </p:scale>
        <p:origin x="51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82D60-5EC7-DAA5-F952-D6419D3141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24AA3E0-4800-7A59-9133-4B6607C0FB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3D6EFEF-D979-0C51-B485-76B70F343781}"/>
              </a:ext>
            </a:extLst>
          </p:cNvPr>
          <p:cNvSpPr>
            <a:spLocks noGrp="1"/>
          </p:cNvSpPr>
          <p:nvPr>
            <p:ph type="dt" sz="half" idx="10"/>
          </p:nvPr>
        </p:nvSpPr>
        <p:spPr/>
        <p:txBody>
          <a:bodyPr/>
          <a:lstStyle/>
          <a:p>
            <a:fld id="{9417E30F-DC02-48E3-9301-5A47B70C2763}" type="datetimeFigureOut">
              <a:rPr lang="en-GB" smtClean="0"/>
              <a:t>10/06/2023</a:t>
            </a:fld>
            <a:endParaRPr lang="en-GB"/>
          </a:p>
        </p:txBody>
      </p:sp>
      <p:sp>
        <p:nvSpPr>
          <p:cNvPr id="5" name="Footer Placeholder 4">
            <a:extLst>
              <a:ext uri="{FF2B5EF4-FFF2-40B4-BE49-F238E27FC236}">
                <a16:creationId xmlns:a16="http://schemas.microsoft.com/office/drawing/2014/main" id="{D96465B7-36DA-D506-8493-B4AED3979C0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6274BF0-4DE9-11A3-1C0D-2BC87F861CDD}"/>
              </a:ext>
            </a:extLst>
          </p:cNvPr>
          <p:cNvSpPr>
            <a:spLocks noGrp="1"/>
          </p:cNvSpPr>
          <p:nvPr>
            <p:ph type="sldNum" sz="quarter" idx="12"/>
          </p:nvPr>
        </p:nvSpPr>
        <p:spPr/>
        <p:txBody>
          <a:bodyPr/>
          <a:lstStyle/>
          <a:p>
            <a:fld id="{1E66CA88-382D-4ABB-8EEE-DBA860E2D019}" type="slidenum">
              <a:rPr lang="en-GB" smtClean="0"/>
              <a:t>‹#›</a:t>
            </a:fld>
            <a:endParaRPr lang="en-GB"/>
          </a:p>
        </p:txBody>
      </p:sp>
    </p:spTree>
    <p:extLst>
      <p:ext uri="{BB962C8B-B14F-4D97-AF65-F5344CB8AC3E}">
        <p14:creationId xmlns:p14="http://schemas.microsoft.com/office/powerpoint/2010/main" val="6536167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87983-2B04-CD73-0477-A0444048329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B39EA94-6E6F-8EB1-1C2E-E2095D60FE9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B5CA814-4748-A62C-696E-7910A1F0C274}"/>
              </a:ext>
            </a:extLst>
          </p:cNvPr>
          <p:cNvSpPr>
            <a:spLocks noGrp="1"/>
          </p:cNvSpPr>
          <p:nvPr>
            <p:ph type="dt" sz="half" idx="10"/>
          </p:nvPr>
        </p:nvSpPr>
        <p:spPr/>
        <p:txBody>
          <a:bodyPr/>
          <a:lstStyle/>
          <a:p>
            <a:fld id="{9417E30F-DC02-48E3-9301-5A47B70C2763}" type="datetimeFigureOut">
              <a:rPr lang="en-GB" smtClean="0"/>
              <a:t>10/06/2023</a:t>
            </a:fld>
            <a:endParaRPr lang="en-GB"/>
          </a:p>
        </p:txBody>
      </p:sp>
      <p:sp>
        <p:nvSpPr>
          <p:cNvPr id="5" name="Footer Placeholder 4">
            <a:extLst>
              <a:ext uri="{FF2B5EF4-FFF2-40B4-BE49-F238E27FC236}">
                <a16:creationId xmlns:a16="http://schemas.microsoft.com/office/drawing/2014/main" id="{AC61A37E-44CC-F4AD-AF00-F419A74ECD5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0675729-B506-0677-D6AA-753637DC3AC8}"/>
              </a:ext>
            </a:extLst>
          </p:cNvPr>
          <p:cNvSpPr>
            <a:spLocks noGrp="1"/>
          </p:cNvSpPr>
          <p:nvPr>
            <p:ph type="sldNum" sz="quarter" idx="12"/>
          </p:nvPr>
        </p:nvSpPr>
        <p:spPr/>
        <p:txBody>
          <a:bodyPr/>
          <a:lstStyle/>
          <a:p>
            <a:fld id="{1E66CA88-382D-4ABB-8EEE-DBA860E2D019}" type="slidenum">
              <a:rPr lang="en-GB" smtClean="0"/>
              <a:t>‹#›</a:t>
            </a:fld>
            <a:endParaRPr lang="en-GB"/>
          </a:p>
        </p:txBody>
      </p:sp>
    </p:spTree>
    <p:extLst>
      <p:ext uri="{BB962C8B-B14F-4D97-AF65-F5344CB8AC3E}">
        <p14:creationId xmlns:p14="http://schemas.microsoft.com/office/powerpoint/2010/main" val="31239381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F2E1DA-AC24-3F6B-22A2-372BF36975C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FE9A827-6E48-8E0A-6C48-670A82B1B2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795368E-7A1A-B6BC-4CE9-75C502114F14}"/>
              </a:ext>
            </a:extLst>
          </p:cNvPr>
          <p:cNvSpPr>
            <a:spLocks noGrp="1"/>
          </p:cNvSpPr>
          <p:nvPr>
            <p:ph type="dt" sz="half" idx="10"/>
          </p:nvPr>
        </p:nvSpPr>
        <p:spPr/>
        <p:txBody>
          <a:bodyPr/>
          <a:lstStyle/>
          <a:p>
            <a:fld id="{9417E30F-DC02-48E3-9301-5A47B70C2763}" type="datetimeFigureOut">
              <a:rPr lang="en-GB" smtClean="0"/>
              <a:t>10/06/2023</a:t>
            </a:fld>
            <a:endParaRPr lang="en-GB"/>
          </a:p>
        </p:txBody>
      </p:sp>
      <p:sp>
        <p:nvSpPr>
          <p:cNvPr id="5" name="Footer Placeholder 4">
            <a:extLst>
              <a:ext uri="{FF2B5EF4-FFF2-40B4-BE49-F238E27FC236}">
                <a16:creationId xmlns:a16="http://schemas.microsoft.com/office/drawing/2014/main" id="{DCE38F8D-4AB8-9A6A-0571-CB98304AB4C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E993107-C96E-389F-8DCC-E66AFD4EA4E9}"/>
              </a:ext>
            </a:extLst>
          </p:cNvPr>
          <p:cNvSpPr>
            <a:spLocks noGrp="1"/>
          </p:cNvSpPr>
          <p:nvPr>
            <p:ph type="sldNum" sz="quarter" idx="12"/>
          </p:nvPr>
        </p:nvSpPr>
        <p:spPr/>
        <p:txBody>
          <a:bodyPr/>
          <a:lstStyle/>
          <a:p>
            <a:fld id="{1E66CA88-382D-4ABB-8EEE-DBA860E2D019}" type="slidenum">
              <a:rPr lang="en-GB" smtClean="0"/>
              <a:t>‹#›</a:t>
            </a:fld>
            <a:endParaRPr lang="en-GB"/>
          </a:p>
        </p:txBody>
      </p:sp>
    </p:spTree>
    <p:extLst>
      <p:ext uri="{BB962C8B-B14F-4D97-AF65-F5344CB8AC3E}">
        <p14:creationId xmlns:p14="http://schemas.microsoft.com/office/powerpoint/2010/main" val="2025512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929EE-2112-2740-B23F-AB638D6B06D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96D2507-2348-DF8C-352E-506560A471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B11CF19-90C9-865C-E987-3F462340D927}"/>
              </a:ext>
            </a:extLst>
          </p:cNvPr>
          <p:cNvSpPr>
            <a:spLocks noGrp="1"/>
          </p:cNvSpPr>
          <p:nvPr>
            <p:ph type="dt" sz="half" idx="10"/>
          </p:nvPr>
        </p:nvSpPr>
        <p:spPr/>
        <p:txBody>
          <a:bodyPr/>
          <a:lstStyle/>
          <a:p>
            <a:fld id="{9417E30F-DC02-48E3-9301-5A47B70C2763}" type="datetimeFigureOut">
              <a:rPr lang="en-GB" smtClean="0"/>
              <a:t>10/06/2023</a:t>
            </a:fld>
            <a:endParaRPr lang="en-GB"/>
          </a:p>
        </p:txBody>
      </p:sp>
      <p:sp>
        <p:nvSpPr>
          <p:cNvPr id="5" name="Footer Placeholder 4">
            <a:extLst>
              <a:ext uri="{FF2B5EF4-FFF2-40B4-BE49-F238E27FC236}">
                <a16:creationId xmlns:a16="http://schemas.microsoft.com/office/drawing/2014/main" id="{B776FDAE-5212-A683-F4C5-1EF47E392EC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29AF42D-8441-4B47-D5DB-3585FFD2F8EC}"/>
              </a:ext>
            </a:extLst>
          </p:cNvPr>
          <p:cNvSpPr>
            <a:spLocks noGrp="1"/>
          </p:cNvSpPr>
          <p:nvPr>
            <p:ph type="sldNum" sz="quarter" idx="12"/>
          </p:nvPr>
        </p:nvSpPr>
        <p:spPr/>
        <p:txBody>
          <a:bodyPr/>
          <a:lstStyle/>
          <a:p>
            <a:fld id="{1E66CA88-382D-4ABB-8EEE-DBA860E2D019}" type="slidenum">
              <a:rPr lang="en-GB" smtClean="0"/>
              <a:t>‹#›</a:t>
            </a:fld>
            <a:endParaRPr lang="en-GB"/>
          </a:p>
        </p:txBody>
      </p:sp>
    </p:spTree>
    <p:extLst>
      <p:ext uri="{BB962C8B-B14F-4D97-AF65-F5344CB8AC3E}">
        <p14:creationId xmlns:p14="http://schemas.microsoft.com/office/powerpoint/2010/main" val="2693824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CD05A-1E06-ADD3-EB7C-E3D015F60E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CC8DEC68-6B46-88B3-E1BF-6EBBEC27FA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A116DAF-0D1C-F7DB-83BB-609291DF2453}"/>
              </a:ext>
            </a:extLst>
          </p:cNvPr>
          <p:cNvSpPr>
            <a:spLocks noGrp="1"/>
          </p:cNvSpPr>
          <p:nvPr>
            <p:ph type="dt" sz="half" idx="10"/>
          </p:nvPr>
        </p:nvSpPr>
        <p:spPr/>
        <p:txBody>
          <a:bodyPr/>
          <a:lstStyle/>
          <a:p>
            <a:fld id="{9417E30F-DC02-48E3-9301-5A47B70C2763}" type="datetimeFigureOut">
              <a:rPr lang="en-GB" smtClean="0"/>
              <a:t>10/06/2023</a:t>
            </a:fld>
            <a:endParaRPr lang="en-GB"/>
          </a:p>
        </p:txBody>
      </p:sp>
      <p:sp>
        <p:nvSpPr>
          <p:cNvPr id="5" name="Footer Placeholder 4">
            <a:extLst>
              <a:ext uri="{FF2B5EF4-FFF2-40B4-BE49-F238E27FC236}">
                <a16:creationId xmlns:a16="http://schemas.microsoft.com/office/drawing/2014/main" id="{121486D5-0BD3-F15B-EDF1-5EDBFAF4476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AF95A97-C539-5BC0-A0A0-CD73132733E1}"/>
              </a:ext>
            </a:extLst>
          </p:cNvPr>
          <p:cNvSpPr>
            <a:spLocks noGrp="1"/>
          </p:cNvSpPr>
          <p:nvPr>
            <p:ph type="sldNum" sz="quarter" idx="12"/>
          </p:nvPr>
        </p:nvSpPr>
        <p:spPr/>
        <p:txBody>
          <a:bodyPr/>
          <a:lstStyle/>
          <a:p>
            <a:fld id="{1E66CA88-382D-4ABB-8EEE-DBA860E2D019}" type="slidenum">
              <a:rPr lang="en-GB" smtClean="0"/>
              <a:t>‹#›</a:t>
            </a:fld>
            <a:endParaRPr lang="en-GB"/>
          </a:p>
        </p:txBody>
      </p:sp>
    </p:spTree>
    <p:extLst>
      <p:ext uri="{BB962C8B-B14F-4D97-AF65-F5344CB8AC3E}">
        <p14:creationId xmlns:p14="http://schemas.microsoft.com/office/powerpoint/2010/main" val="20957053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8347F-7EBF-497A-3833-809013BE953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BE94FF0-1996-CE8D-C04A-2A5EF96B85C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CA9189D-1555-AEC4-E0AB-9CBB51B8D67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7993A9B-0BB1-109A-A7B9-E0DDCF5C04B0}"/>
              </a:ext>
            </a:extLst>
          </p:cNvPr>
          <p:cNvSpPr>
            <a:spLocks noGrp="1"/>
          </p:cNvSpPr>
          <p:nvPr>
            <p:ph type="dt" sz="half" idx="10"/>
          </p:nvPr>
        </p:nvSpPr>
        <p:spPr/>
        <p:txBody>
          <a:bodyPr/>
          <a:lstStyle/>
          <a:p>
            <a:fld id="{9417E30F-DC02-48E3-9301-5A47B70C2763}" type="datetimeFigureOut">
              <a:rPr lang="en-GB" smtClean="0"/>
              <a:t>10/06/2023</a:t>
            </a:fld>
            <a:endParaRPr lang="en-GB"/>
          </a:p>
        </p:txBody>
      </p:sp>
      <p:sp>
        <p:nvSpPr>
          <p:cNvPr id="6" name="Footer Placeholder 5">
            <a:extLst>
              <a:ext uri="{FF2B5EF4-FFF2-40B4-BE49-F238E27FC236}">
                <a16:creationId xmlns:a16="http://schemas.microsoft.com/office/drawing/2014/main" id="{142702AF-5CF4-4092-4DFA-E46505B399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D651E5B-49EF-8E71-2F2C-60822B29AF3F}"/>
              </a:ext>
            </a:extLst>
          </p:cNvPr>
          <p:cNvSpPr>
            <a:spLocks noGrp="1"/>
          </p:cNvSpPr>
          <p:nvPr>
            <p:ph type="sldNum" sz="quarter" idx="12"/>
          </p:nvPr>
        </p:nvSpPr>
        <p:spPr/>
        <p:txBody>
          <a:bodyPr/>
          <a:lstStyle/>
          <a:p>
            <a:fld id="{1E66CA88-382D-4ABB-8EEE-DBA860E2D019}" type="slidenum">
              <a:rPr lang="en-GB" smtClean="0"/>
              <a:t>‹#›</a:t>
            </a:fld>
            <a:endParaRPr lang="en-GB"/>
          </a:p>
        </p:txBody>
      </p:sp>
    </p:spTree>
    <p:extLst>
      <p:ext uri="{BB962C8B-B14F-4D97-AF65-F5344CB8AC3E}">
        <p14:creationId xmlns:p14="http://schemas.microsoft.com/office/powerpoint/2010/main" val="27071941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F676D-F050-AB21-850D-62E1BD6D5C0E}"/>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8D74D36-7ED8-9470-E12C-E546A79817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212A2B-7266-4FBE-509A-ED1404F14A3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28DC817D-446F-5807-A0E7-768CE8244E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CD0966-DC4D-9EFA-40FE-2A6582E64E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81A0366-152A-931B-70D6-A7DCBC7E2CE9}"/>
              </a:ext>
            </a:extLst>
          </p:cNvPr>
          <p:cNvSpPr>
            <a:spLocks noGrp="1"/>
          </p:cNvSpPr>
          <p:nvPr>
            <p:ph type="dt" sz="half" idx="10"/>
          </p:nvPr>
        </p:nvSpPr>
        <p:spPr/>
        <p:txBody>
          <a:bodyPr/>
          <a:lstStyle/>
          <a:p>
            <a:fld id="{9417E30F-DC02-48E3-9301-5A47B70C2763}" type="datetimeFigureOut">
              <a:rPr lang="en-GB" smtClean="0"/>
              <a:t>10/06/2023</a:t>
            </a:fld>
            <a:endParaRPr lang="en-GB"/>
          </a:p>
        </p:txBody>
      </p:sp>
      <p:sp>
        <p:nvSpPr>
          <p:cNvPr id="8" name="Footer Placeholder 7">
            <a:extLst>
              <a:ext uri="{FF2B5EF4-FFF2-40B4-BE49-F238E27FC236}">
                <a16:creationId xmlns:a16="http://schemas.microsoft.com/office/drawing/2014/main" id="{3CBDC1FD-4AEA-534E-F7BE-28F0B941ECE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EFF6420-BDEE-1E21-30A4-013548F8CF97}"/>
              </a:ext>
            </a:extLst>
          </p:cNvPr>
          <p:cNvSpPr>
            <a:spLocks noGrp="1"/>
          </p:cNvSpPr>
          <p:nvPr>
            <p:ph type="sldNum" sz="quarter" idx="12"/>
          </p:nvPr>
        </p:nvSpPr>
        <p:spPr/>
        <p:txBody>
          <a:bodyPr/>
          <a:lstStyle/>
          <a:p>
            <a:fld id="{1E66CA88-382D-4ABB-8EEE-DBA860E2D019}" type="slidenum">
              <a:rPr lang="en-GB" smtClean="0"/>
              <a:t>‹#›</a:t>
            </a:fld>
            <a:endParaRPr lang="en-GB"/>
          </a:p>
        </p:txBody>
      </p:sp>
    </p:spTree>
    <p:extLst>
      <p:ext uri="{BB962C8B-B14F-4D97-AF65-F5344CB8AC3E}">
        <p14:creationId xmlns:p14="http://schemas.microsoft.com/office/powerpoint/2010/main" val="1005005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677FD-11FF-2154-5F46-F0C09DF0E75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BE3832D6-C343-504C-0482-1101D83285C9}"/>
              </a:ext>
            </a:extLst>
          </p:cNvPr>
          <p:cNvSpPr>
            <a:spLocks noGrp="1"/>
          </p:cNvSpPr>
          <p:nvPr>
            <p:ph type="dt" sz="half" idx="10"/>
          </p:nvPr>
        </p:nvSpPr>
        <p:spPr/>
        <p:txBody>
          <a:bodyPr/>
          <a:lstStyle/>
          <a:p>
            <a:fld id="{9417E30F-DC02-48E3-9301-5A47B70C2763}" type="datetimeFigureOut">
              <a:rPr lang="en-GB" smtClean="0"/>
              <a:t>10/06/2023</a:t>
            </a:fld>
            <a:endParaRPr lang="en-GB"/>
          </a:p>
        </p:txBody>
      </p:sp>
      <p:sp>
        <p:nvSpPr>
          <p:cNvPr id="4" name="Footer Placeholder 3">
            <a:extLst>
              <a:ext uri="{FF2B5EF4-FFF2-40B4-BE49-F238E27FC236}">
                <a16:creationId xmlns:a16="http://schemas.microsoft.com/office/drawing/2014/main" id="{5949CED3-2379-7F27-224C-B8D51947B9D7}"/>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51ECBAF-F8A4-ADF2-4BF8-46FBFED053DC}"/>
              </a:ext>
            </a:extLst>
          </p:cNvPr>
          <p:cNvSpPr>
            <a:spLocks noGrp="1"/>
          </p:cNvSpPr>
          <p:nvPr>
            <p:ph type="sldNum" sz="quarter" idx="12"/>
          </p:nvPr>
        </p:nvSpPr>
        <p:spPr/>
        <p:txBody>
          <a:bodyPr/>
          <a:lstStyle/>
          <a:p>
            <a:fld id="{1E66CA88-382D-4ABB-8EEE-DBA860E2D019}" type="slidenum">
              <a:rPr lang="en-GB" smtClean="0"/>
              <a:t>‹#›</a:t>
            </a:fld>
            <a:endParaRPr lang="en-GB"/>
          </a:p>
        </p:txBody>
      </p:sp>
    </p:spTree>
    <p:extLst>
      <p:ext uri="{BB962C8B-B14F-4D97-AF65-F5344CB8AC3E}">
        <p14:creationId xmlns:p14="http://schemas.microsoft.com/office/powerpoint/2010/main" val="4101308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2C940C-A3C2-C34A-203B-42D18EB0DDCA}"/>
              </a:ext>
            </a:extLst>
          </p:cNvPr>
          <p:cNvSpPr>
            <a:spLocks noGrp="1"/>
          </p:cNvSpPr>
          <p:nvPr>
            <p:ph type="dt" sz="half" idx="10"/>
          </p:nvPr>
        </p:nvSpPr>
        <p:spPr/>
        <p:txBody>
          <a:bodyPr/>
          <a:lstStyle/>
          <a:p>
            <a:fld id="{9417E30F-DC02-48E3-9301-5A47B70C2763}" type="datetimeFigureOut">
              <a:rPr lang="en-GB" smtClean="0"/>
              <a:t>10/06/2023</a:t>
            </a:fld>
            <a:endParaRPr lang="en-GB"/>
          </a:p>
        </p:txBody>
      </p:sp>
      <p:sp>
        <p:nvSpPr>
          <p:cNvPr id="3" name="Footer Placeholder 2">
            <a:extLst>
              <a:ext uri="{FF2B5EF4-FFF2-40B4-BE49-F238E27FC236}">
                <a16:creationId xmlns:a16="http://schemas.microsoft.com/office/drawing/2014/main" id="{C3E593E3-65E1-D39D-D9D4-5ABDA0FCF6A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1CC69246-1B6F-9C11-DA1F-584D3FF2531C}"/>
              </a:ext>
            </a:extLst>
          </p:cNvPr>
          <p:cNvSpPr>
            <a:spLocks noGrp="1"/>
          </p:cNvSpPr>
          <p:nvPr>
            <p:ph type="sldNum" sz="quarter" idx="12"/>
          </p:nvPr>
        </p:nvSpPr>
        <p:spPr/>
        <p:txBody>
          <a:bodyPr/>
          <a:lstStyle/>
          <a:p>
            <a:fld id="{1E66CA88-382D-4ABB-8EEE-DBA860E2D019}" type="slidenum">
              <a:rPr lang="en-GB" smtClean="0"/>
              <a:t>‹#›</a:t>
            </a:fld>
            <a:endParaRPr lang="en-GB"/>
          </a:p>
        </p:txBody>
      </p:sp>
    </p:spTree>
    <p:extLst>
      <p:ext uri="{BB962C8B-B14F-4D97-AF65-F5344CB8AC3E}">
        <p14:creationId xmlns:p14="http://schemas.microsoft.com/office/powerpoint/2010/main" val="2952386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5DAB9-E68A-D064-5CD4-3D66368027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3D5D452-1F24-5A5C-7405-0A5A2C1D166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2117940-7E9E-38FC-EF8E-77AE5BC5F1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E16C1B-A562-B400-5515-98CE77996B5B}"/>
              </a:ext>
            </a:extLst>
          </p:cNvPr>
          <p:cNvSpPr>
            <a:spLocks noGrp="1"/>
          </p:cNvSpPr>
          <p:nvPr>
            <p:ph type="dt" sz="half" idx="10"/>
          </p:nvPr>
        </p:nvSpPr>
        <p:spPr/>
        <p:txBody>
          <a:bodyPr/>
          <a:lstStyle/>
          <a:p>
            <a:fld id="{9417E30F-DC02-48E3-9301-5A47B70C2763}" type="datetimeFigureOut">
              <a:rPr lang="en-GB" smtClean="0"/>
              <a:t>10/06/2023</a:t>
            </a:fld>
            <a:endParaRPr lang="en-GB"/>
          </a:p>
        </p:txBody>
      </p:sp>
      <p:sp>
        <p:nvSpPr>
          <p:cNvPr id="6" name="Footer Placeholder 5">
            <a:extLst>
              <a:ext uri="{FF2B5EF4-FFF2-40B4-BE49-F238E27FC236}">
                <a16:creationId xmlns:a16="http://schemas.microsoft.com/office/drawing/2014/main" id="{09241A5B-B6D7-4D9B-5A4C-46DC19A1F49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121825C-3CBF-4AD7-CB3A-5CE3203DA68D}"/>
              </a:ext>
            </a:extLst>
          </p:cNvPr>
          <p:cNvSpPr>
            <a:spLocks noGrp="1"/>
          </p:cNvSpPr>
          <p:nvPr>
            <p:ph type="sldNum" sz="quarter" idx="12"/>
          </p:nvPr>
        </p:nvSpPr>
        <p:spPr/>
        <p:txBody>
          <a:bodyPr/>
          <a:lstStyle/>
          <a:p>
            <a:fld id="{1E66CA88-382D-4ABB-8EEE-DBA860E2D019}" type="slidenum">
              <a:rPr lang="en-GB" smtClean="0"/>
              <a:t>‹#›</a:t>
            </a:fld>
            <a:endParaRPr lang="en-GB"/>
          </a:p>
        </p:txBody>
      </p:sp>
    </p:spTree>
    <p:extLst>
      <p:ext uri="{BB962C8B-B14F-4D97-AF65-F5344CB8AC3E}">
        <p14:creationId xmlns:p14="http://schemas.microsoft.com/office/powerpoint/2010/main" val="12425923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99177-6FBE-0F0E-6FB9-47613601BD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F3D4ADA-6934-3B05-6DE6-3AF471B16D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37F7A32-D8A8-411C-9B98-1138A210B2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3C427A-FC6D-050D-7D4E-1E73570F0427}"/>
              </a:ext>
            </a:extLst>
          </p:cNvPr>
          <p:cNvSpPr>
            <a:spLocks noGrp="1"/>
          </p:cNvSpPr>
          <p:nvPr>
            <p:ph type="dt" sz="half" idx="10"/>
          </p:nvPr>
        </p:nvSpPr>
        <p:spPr/>
        <p:txBody>
          <a:bodyPr/>
          <a:lstStyle/>
          <a:p>
            <a:fld id="{9417E30F-DC02-48E3-9301-5A47B70C2763}" type="datetimeFigureOut">
              <a:rPr lang="en-GB" smtClean="0"/>
              <a:t>10/06/2023</a:t>
            </a:fld>
            <a:endParaRPr lang="en-GB"/>
          </a:p>
        </p:txBody>
      </p:sp>
      <p:sp>
        <p:nvSpPr>
          <p:cNvPr id="6" name="Footer Placeholder 5">
            <a:extLst>
              <a:ext uri="{FF2B5EF4-FFF2-40B4-BE49-F238E27FC236}">
                <a16:creationId xmlns:a16="http://schemas.microsoft.com/office/drawing/2014/main" id="{AF7EEEFA-F766-2DCF-9E7A-B6403ADCBF5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A7F1AA8-F63D-BE9E-8C75-A6457D182CFC}"/>
              </a:ext>
            </a:extLst>
          </p:cNvPr>
          <p:cNvSpPr>
            <a:spLocks noGrp="1"/>
          </p:cNvSpPr>
          <p:nvPr>
            <p:ph type="sldNum" sz="quarter" idx="12"/>
          </p:nvPr>
        </p:nvSpPr>
        <p:spPr/>
        <p:txBody>
          <a:bodyPr/>
          <a:lstStyle/>
          <a:p>
            <a:fld id="{1E66CA88-382D-4ABB-8EEE-DBA860E2D019}" type="slidenum">
              <a:rPr lang="en-GB" smtClean="0"/>
              <a:t>‹#›</a:t>
            </a:fld>
            <a:endParaRPr lang="en-GB"/>
          </a:p>
        </p:txBody>
      </p:sp>
    </p:spTree>
    <p:extLst>
      <p:ext uri="{BB962C8B-B14F-4D97-AF65-F5344CB8AC3E}">
        <p14:creationId xmlns:p14="http://schemas.microsoft.com/office/powerpoint/2010/main" val="131426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2C0FB6-2EB8-CE0C-2DCE-A505BBF6967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292462F-5CA2-CF04-8B96-59BA6120AE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20B34DB-861B-F809-B4EC-2DFD978684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17E30F-DC02-48E3-9301-5A47B70C2763}" type="datetimeFigureOut">
              <a:rPr lang="en-GB" smtClean="0"/>
              <a:t>10/06/2023</a:t>
            </a:fld>
            <a:endParaRPr lang="en-GB"/>
          </a:p>
        </p:txBody>
      </p:sp>
      <p:sp>
        <p:nvSpPr>
          <p:cNvPr id="5" name="Footer Placeholder 4">
            <a:extLst>
              <a:ext uri="{FF2B5EF4-FFF2-40B4-BE49-F238E27FC236}">
                <a16:creationId xmlns:a16="http://schemas.microsoft.com/office/drawing/2014/main" id="{15E83499-A31A-6E28-BEC5-E1B96CD7B8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8663832-EF97-5028-8E7A-A69A200D96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66CA88-382D-4ABB-8EEE-DBA860E2D019}" type="slidenum">
              <a:rPr lang="en-GB" smtClean="0"/>
              <a:t>‹#›</a:t>
            </a:fld>
            <a:endParaRPr lang="en-GB"/>
          </a:p>
        </p:txBody>
      </p:sp>
    </p:spTree>
    <p:extLst>
      <p:ext uri="{BB962C8B-B14F-4D97-AF65-F5344CB8AC3E}">
        <p14:creationId xmlns:p14="http://schemas.microsoft.com/office/powerpoint/2010/main" val="1626824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hyperlink" Target="mailto:believeintalking@hotmail.com"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mailto:believeintalking@hotmail.com"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A6D6E3-69E0-8698-A1A0-4C406579D07A}"/>
              </a:ext>
            </a:extLst>
          </p:cNvPr>
          <p:cNvSpPr>
            <a:spLocks noGrp="1"/>
          </p:cNvSpPr>
          <p:nvPr>
            <p:ph type="ctrTitle"/>
          </p:nvPr>
        </p:nvSpPr>
        <p:spPr/>
        <p:txBody>
          <a:bodyPr/>
          <a:lstStyle/>
          <a:p>
            <a:endParaRPr lang="en-GB"/>
          </a:p>
        </p:txBody>
      </p:sp>
      <p:sp>
        <p:nvSpPr>
          <p:cNvPr id="5" name="Subtitle 4">
            <a:extLst>
              <a:ext uri="{FF2B5EF4-FFF2-40B4-BE49-F238E27FC236}">
                <a16:creationId xmlns:a16="http://schemas.microsoft.com/office/drawing/2014/main" id="{EF036AB8-BBAA-9E72-1BC8-713F4A301BC6}"/>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3951378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a:extLst>
              <a:ext uri="{FF2B5EF4-FFF2-40B4-BE49-F238E27FC236}">
                <a16:creationId xmlns:a16="http://schemas.microsoft.com/office/drawing/2014/main" id="{50168E17-0243-D1BE-3500-B4F3902B66EE}"/>
              </a:ext>
            </a:extLst>
          </p:cNvPr>
          <p:cNvSpPr txBox="1">
            <a:spLocks noChangeArrowheads="1"/>
          </p:cNvSpPr>
          <p:nvPr/>
        </p:nvSpPr>
        <p:spPr bwMode="auto">
          <a:xfrm>
            <a:off x="556623" y="497886"/>
            <a:ext cx="1725023" cy="494892"/>
          </a:xfrm>
          <a:prstGeom prst="rect">
            <a:avLst/>
          </a:prstGeom>
          <a:solidFill>
            <a:srgbClr val="FFFFFF"/>
          </a:solidFill>
          <a:ln w="19050">
            <a:solidFill>
              <a:sysClr val="windowText" lastClr="000000">
                <a:lumMod val="95000"/>
                <a:lumOff val="5000"/>
              </a:sysClr>
            </a:solidFill>
            <a:miter lim="800000"/>
            <a:headEnd/>
            <a:tailEnd/>
          </a:ln>
        </p:spPr>
        <p:txBody>
          <a:bodyPr rot="0" vert="horz" wrap="square" lIns="91440" tIns="45720" rIns="91440" bIns="45720" anchor="t" anchorCtr="0">
            <a:noAutofit/>
          </a:bodyPr>
          <a:lstStyle/>
          <a:p>
            <a:pPr marL="0" marR="0" lvl="0" indent="0" algn="r" defTabSz="914400" eaLnBrk="1" fontAlgn="auto" latinLnBrk="0" hangingPunct="1">
              <a:lnSpc>
                <a:spcPct val="100000"/>
              </a:lnSpc>
              <a:buClrTx/>
              <a:buSzTx/>
              <a:buFontTx/>
              <a:buNone/>
              <a:tabLst/>
              <a:defRPr/>
            </a:pPr>
            <a:r>
              <a:rPr kumimoji="0" lang="en-GB" sz="1400" b="1" i="0" u="none" strike="noStrike" kern="100" cap="none" spc="0" normalizeH="0" baseline="0" noProof="0" dirty="0">
                <a:ln>
                  <a:noFill/>
                </a:ln>
                <a:solidFill>
                  <a:srgbClr val="C00000"/>
                </a:solidFill>
                <a:effectLst/>
                <a:uLnTx/>
                <a:uFillTx/>
                <a:latin typeface="Arial" panose="020B0604020202020204" pitchFamily="34" charset="0"/>
                <a:ea typeface="Calibri" panose="020F0502020204030204" pitchFamily="34" charset="0"/>
                <a:cs typeface="Times New Roman" panose="02020603050405020304" pitchFamily="18" charset="0"/>
              </a:rPr>
              <a:t>Believe </a:t>
            </a:r>
            <a:r>
              <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rPr>
              <a:t>in </a:t>
            </a:r>
            <a:r>
              <a:rPr kumimoji="0" lang="en-GB" sz="1400" b="1" i="0" u="none" strike="noStrike" kern="100" cap="none" spc="0" normalizeH="0" baseline="0" noProof="0" dirty="0">
                <a:ln>
                  <a:noFill/>
                </a:ln>
                <a:solidFill>
                  <a:srgbClr val="C00000"/>
                </a:solidFill>
                <a:effectLst/>
                <a:uLnTx/>
                <a:uFillTx/>
                <a:latin typeface="Arial" panose="020B0604020202020204" pitchFamily="34" charset="0"/>
                <a:ea typeface="Calibri" panose="020F0502020204030204" pitchFamily="34" charset="0"/>
                <a:cs typeface="Times New Roman" panose="02020603050405020304" pitchFamily="18" charset="0"/>
              </a:rPr>
              <a:t>Talking</a:t>
            </a:r>
            <a:endPar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endParaRPr>
          </a:p>
          <a:p>
            <a:pPr marL="0" marR="0" lvl="0" indent="0" algn="r" defTabSz="914400" eaLnBrk="1" fontAlgn="auto" latinLnBrk="0" hangingPunct="1">
              <a:lnSpc>
                <a:spcPct val="100000"/>
              </a:lnSpc>
              <a:buClrTx/>
              <a:buSzTx/>
              <a:buFontTx/>
              <a:buNone/>
              <a:tabLst/>
              <a:defRPr/>
            </a:pPr>
            <a:r>
              <a:rPr kumimoji="0" lang="en-GB" sz="800" b="0" i="0" u="none" strike="noStrike" kern="1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Counselling Services      </a:t>
            </a:r>
            <a:endPar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24F6F282-455D-81C5-565B-0DBE88824275}"/>
              </a:ext>
            </a:extLst>
          </p:cNvPr>
          <p:cNvSpPr/>
          <p:nvPr/>
        </p:nvSpPr>
        <p:spPr>
          <a:xfrm>
            <a:off x="5016136" y="1182188"/>
            <a:ext cx="6871063" cy="3675562"/>
          </a:xfrm>
          <a:prstGeom prst="roundRect">
            <a:avLst/>
          </a:prstGeom>
          <a:solidFill>
            <a:schemeClr val="bg1"/>
          </a:solid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600"/>
              </a:spcBef>
              <a:spcAft>
                <a:spcPts val="600"/>
              </a:spcAft>
            </a:pPr>
            <a:r>
              <a:rPr lang="en-GB" sz="1800" b="1" kern="100" dirty="0">
                <a:solidFill>
                  <a:schemeClr val="tx1"/>
                </a:solidFill>
                <a:effectLst/>
                <a:latin typeface="Arial Rounded MT Bold" panose="020F0704030504030204" pitchFamily="34" charset="0"/>
                <a:ea typeface="Calibri" panose="020F0502020204030204" pitchFamily="34" charset="0"/>
                <a:cs typeface="Calibri" panose="020F0502020204030204" pitchFamily="34" charset="0"/>
              </a:rPr>
              <a:t>Welcome to </a:t>
            </a:r>
            <a:r>
              <a:rPr lang="en-GB" sz="1800" b="1" kern="100" dirty="0">
                <a:solidFill>
                  <a:srgbClr val="C00000"/>
                </a:solidFill>
                <a:effectLst/>
                <a:latin typeface="Arial Rounded MT Bold" panose="020F0704030504030204" pitchFamily="34" charset="0"/>
                <a:ea typeface="Calibri" panose="020F0502020204030204" pitchFamily="34" charset="0"/>
                <a:cs typeface="Calibri" panose="020F0502020204030204" pitchFamily="34" charset="0"/>
              </a:rPr>
              <a:t>Believe</a:t>
            </a:r>
            <a:r>
              <a:rPr lang="en-GB" sz="1800" b="1" kern="100" dirty="0">
                <a:solidFill>
                  <a:schemeClr val="tx1"/>
                </a:solidFill>
                <a:effectLst/>
                <a:latin typeface="Arial Rounded MT Bold" panose="020F0704030504030204" pitchFamily="34" charset="0"/>
                <a:ea typeface="Calibri" panose="020F0502020204030204" pitchFamily="34" charset="0"/>
                <a:cs typeface="Calibri" panose="020F0502020204030204" pitchFamily="34" charset="0"/>
              </a:rPr>
              <a:t> in </a:t>
            </a:r>
            <a:r>
              <a:rPr lang="en-GB" sz="1800" b="1" kern="100" dirty="0">
                <a:solidFill>
                  <a:srgbClr val="C00000"/>
                </a:solidFill>
                <a:effectLst/>
                <a:latin typeface="Arial Rounded MT Bold" panose="020F0704030504030204" pitchFamily="34" charset="0"/>
                <a:ea typeface="Calibri" panose="020F0502020204030204" pitchFamily="34" charset="0"/>
                <a:cs typeface="Calibri" panose="020F0502020204030204" pitchFamily="34" charset="0"/>
              </a:rPr>
              <a:t>Talking</a:t>
            </a:r>
          </a:p>
          <a:p>
            <a:pPr algn="just">
              <a:lnSpc>
                <a:spcPct val="110000"/>
              </a:lnSpc>
              <a:spcAft>
                <a:spcPts val="300"/>
              </a:spcAft>
            </a:pPr>
            <a:r>
              <a:rPr lang="en-GB" sz="18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My name is Anna and I’m a </a:t>
            </a:r>
            <a:r>
              <a:rPr lang="en-GB" sz="1800" kern="100" dirty="0" err="1">
                <a:solidFill>
                  <a:schemeClr val="tx1"/>
                </a:solidFill>
                <a:effectLst/>
                <a:latin typeface="Arial" panose="020B0604020202020204" pitchFamily="34" charset="0"/>
                <a:ea typeface="Calibri" panose="020F0502020204030204" pitchFamily="34" charset="0"/>
                <a:cs typeface="Times New Roman" panose="02020603050405020304" pitchFamily="18" charset="0"/>
              </a:rPr>
              <a:t>Psychodynamically</a:t>
            </a:r>
            <a:r>
              <a:rPr lang="en-GB" sz="18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 trained counsellor offering in-person or online counselling sessions to adults. </a:t>
            </a:r>
          </a:p>
          <a:p>
            <a:pPr algn="just">
              <a:lnSpc>
                <a:spcPct val="110000"/>
              </a:lnSpc>
              <a:spcAft>
                <a:spcPts val="300"/>
              </a:spcAft>
            </a:pPr>
            <a:r>
              <a:rPr lang="en-GB" sz="18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I believe that talking to a trained, professional counsellor in a safe, confidential place can help people to understand why they are struggling to cope with modern life challenges. </a:t>
            </a:r>
          </a:p>
        </p:txBody>
      </p:sp>
      <p:pic>
        <p:nvPicPr>
          <p:cNvPr id="8" name="Picture 7">
            <a:extLst>
              <a:ext uri="{FF2B5EF4-FFF2-40B4-BE49-F238E27FC236}">
                <a16:creationId xmlns:a16="http://schemas.microsoft.com/office/drawing/2014/main" id="{E536F1F0-F4A0-D395-EF72-D28583086096}"/>
              </a:ext>
            </a:extLst>
          </p:cNvPr>
          <p:cNvPicPr>
            <a:picLocks noChangeAspect="1"/>
          </p:cNvPicPr>
          <p:nvPr/>
        </p:nvPicPr>
        <p:blipFill>
          <a:blip r:embed="rId2"/>
          <a:stretch>
            <a:fillRect/>
          </a:stretch>
        </p:blipFill>
        <p:spPr>
          <a:xfrm>
            <a:off x="556623" y="3427502"/>
            <a:ext cx="3910149" cy="2932612"/>
          </a:xfrm>
          <a:prstGeom prst="rect">
            <a:avLst/>
          </a:prstGeom>
        </p:spPr>
      </p:pic>
    </p:spTree>
    <p:extLst>
      <p:ext uri="{BB962C8B-B14F-4D97-AF65-F5344CB8AC3E}">
        <p14:creationId xmlns:p14="http://schemas.microsoft.com/office/powerpoint/2010/main" val="3194630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a:extLst>
              <a:ext uri="{FF2B5EF4-FFF2-40B4-BE49-F238E27FC236}">
                <a16:creationId xmlns:a16="http://schemas.microsoft.com/office/drawing/2014/main" id="{50168E17-0243-D1BE-3500-B4F3902B66EE}"/>
              </a:ext>
            </a:extLst>
          </p:cNvPr>
          <p:cNvSpPr txBox="1">
            <a:spLocks noChangeArrowheads="1"/>
          </p:cNvSpPr>
          <p:nvPr/>
        </p:nvSpPr>
        <p:spPr bwMode="auto">
          <a:xfrm>
            <a:off x="556623" y="497886"/>
            <a:ext cx="1725023" cy="494892"/>
          </a:xfrm>
          <a:prstGeom prst="roundRect">
            <a:avLst/>
          </a:prstGeom>
          <a:solidFill>
            <a:srgbClr val="FFFFFF"/>
          </a:solidFill>
          <a:ln w="19050">
            <a:solidFill>
              <a:srgbClr val="C00000"/>
            </a:solidFill>
            <a:miter lim="800000"/>
            <a:headEnd/>
            <a:tailEnd/>
          </a:ln>
          <a:effectLst>
            <a:glow rad="38100">
              <a:schemeClr val="tx1"/>
            </a:glow>
          </a:effectLst>
        </p:spPr>
        <p:txBody>
          <a:bodyPr rot="0" vert="horz" wrap="square" lIns="91440" tIns="45720" rIns="91440" bIns="45720" anchor="t" anchorCtr="0">
            <a:noAutofit/>
          </a:bodyPr>
          <a:lstStyle/>
          <a:p>
            <a:pPr marL="0" marR="0" lvl="0" indent="0" algn="r" defTabSz="914400" eaLnBrk="1" fontAlgn="auto" latinLnBrk="0" hangingPunct="1">
              <a:lnSpc>
                <a:spcPct val="100000"/>
              </a:lnSpc>
              <a:buClrTx/>
              <a:buSzTx/>
              <a:buFontTx/>
              <a:buNone/>
              <a:tabLst/>
              <a:defRPr/>
            </a:pPr>
            <a:r>
              <a:rPr kumimoji="0" lang="en-GB" sz="1400" b="1" i="0" u="none" strike="noStrike" kern="100" cap="none" spc="0" normalizeH="0" baseline="0" noProof="0" dirty="0">
                <a:ln>
                  <a:noFill/>
                </a:ln>
                <a:solidFill>
                  <a:srgbClr val="C00000"/>
                </a:solidFill>
                <a:effectLst/>
                <a:uLnTx/>
                <a:uFillTx/>
                <a:latin typeface="Arial" panose="020B0604020202020204" pitchFamily="34" charset="0"/>
                <a:ea typeface="Calibri" panose="020F0502020204030204" pitchFamily="34" charset="0"/>
                <a:cs typeface="Times New Roman" panose="02020603050405020304" pitchFamily="18" charset="0"/>
              </a:rPr>
              <a:t>Believe </a:t>
            </a:r>
            <a:r>
              <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rPr>
              <a:t>in </a:t>
            </a:r>
            <a:r>
              <a:rPr kumimoji="0" lang="en-GB" sz="1400" b="1" i="0" u="none" strike="noStrike" kern="100" cap="none" spc="0" normalizeH="0" baseline="0" noProof="0" dirty="0">
                <a:ln>
                  <a:noFill/>
                </a:ln>
                <a:solidFill>
                  <a:srgbClr val="C00000"/>
                </a:solidFill>
                <a:effectLst/>
                <a:uLnTx/>
                <a:uFillTx/>
                <a:latin typeface="Arial" panose="020B0604020202020204" pitchFamily="34" charset="0"/>
                <a:ea typeface="Calibri" panose="020F0502020204030204" pitchFamily="34" charset="0"/>
                <a:cs typeface="Times New Roman" panose="02020603050405020304" pitchFamily="18" charset="0"/>
              </a:rPr>
              <a:t>Talking</a:t>
            </a:r>
            <a:endPar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endParaRPr>
          </a:p>
          <a:p>
            <a:pPr marL="0" marR="0" lvl="0" indent="0" algn="r" defTabSz="914400" eaLnBrk="1" fontAlgn="auto" latinLnBrk="0" hangingPunct="1">
              <a:lnSpc>
                <a:spcPct val="100000"/>
              </a:lnSpc>
              <a:buClrTx/>
              <a:buSzTx/>
              <a:buFontTx/>
              <a:buNone/>
              <a:tabLst/>
              <a:defRPr/>
            </a:pPr>
            <a:r>
              <a:rPr kumimoji="0" lang="en-GB" sz="800" b="0" i="0" u="none" strike="noStrike" kern="1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Counselling Services      </a:t>
            </a:r>
            <a:endPar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24F6F282-455D-81C5-565B-0DBE88824275}"/>
              </a:ext>
            </a:extLst>
          </p:cNvPr>
          <p:cNvSpPr/>
          <p:nvPr/>
        </p:nvSpPr>
        <p:spPr>
          <a:xfrm>
            <a:off x="365761" y="1173707"/>
            <a:ext cx="7000456" cy="5155049"/>
          </a:xfrm>
          <a:prstGeom prst="round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t" anchorCtr="0"/>
          <a:lstStyle/>
          <a:p>
            <a:pPr algn="just">
              <a:lnSpc>
                <a:spcPct val="130000"/>
              </a:lnSpc>
              <a:spcAft>
                <a:spcPts val="300"/>
              </a:spcAft>
            </a:pPr>
            <a:r>
              <a:rPr lang="en-GB" sz="14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You are reading this page probably because you are seeking counselling for a well-defined diagnosis or because some very unclear problem within you impacts your life.</a:t>
            </a:r>
          </a:p>
          <a:p>
            <a:pPr algn="just">
              <a:lnSpc>
                <a:spcPct val="130000"/>
              </a:lnSpc>
              <a:spcAft>
                <a:spcPts val="300"/>
              </a:spcAft>
            </a:pPr>
            <a:r>
              <a:rPr lang="en-GB" sz="14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You are trying to understand all the confusing counselling options available in terms of modality, timing, lengths. Finding a counsellor is often difficult also because the nicest fit might not be the right one.  </a:t>
            </a:r>
          </a:p>
          <a:p>
            <a:pPr algn="just">
              <a:lnSpc>
                <a:spcPct val="130000"/>
              </a:lnSpc>
              <a:spcAft>
                <a:spcPts val="300"/>
              </a:spcAft>
            </a:pPr>
            <a:r>
              <a:rPr lang="en-GB" sz="14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I would be happy to have an initial, free of charge consultation in case you need some simple guidance towards what the best modality for you could be (which might not be what I can offer).  I’m primarily Psychodynamic counsellor (meaning using the principles of psychotherapy). </a:t>
            </a:r>
          </a:p>
          <a:p>
            <a:pPr algn="just">
              <a:lnSpc>
                <a:spcPct val="130000"/>
              </a:lnSpc>
              <a:spcAft>
                <a:spcPts val="300"/>
              </a:spcAft>
            </a:pP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At present, I’m only accepting individual adult clients (unfortunately no children, adolescents or couples).  </a:t>
            </a:r>
          </a:p>
        </p:txBody>
      </p:sp>
      <p:sp>
        <p:nvSpPr>
          <p:cNvPr id="10" name="Rectangle: Rounded Corners 9">
            <a:extLst>
              <a:ext uri="{FF2B5EF4-FFF2-40B4-BE49-F238E27FC236}">
                <a16:creationId xmlns:a16="http://schemas.microsoft.com/office/drawing/2014/main" id="{8AAB7068-5ADA-ABCD-692F-FF68474FD817}"/>
              </a:ext>
            </a:extLst>
          </p:cNvPr>
          <p:cNvSpPr/>
          <p:nvPr/>
        </p:nvSpPr>
        <p:spPr>
          <a:xfrm>
            <a:off x="7366217" y="1167200"/>
            <a:ext cx="4460022" cy="5186407"/>
          </a:xfrm>
          <a:prstGeom prst="round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lnSpc>
                <a:spcPct val="150000"/>
              </a:lnSpc>
            </a:pPr>
            <a:r>
              <a:rPr lang="en-GB" sz="1200" b="1" kern="100" dirty="0">
                <a:solidFill>
                  <a:srgbClr val="C00000"/>
                </a:solidFill>
                <a:effectLst/>
                <a:latin typeface="Arial" panose="020B0604020202020204" pitchFamily="34" charset="0"/>
                <a:ea typeface="Calibri" panose="020F0502020204030204" pitchFamily="34" charset="0"/>
                <a:cs typeface="Arial" panose="020B0604020202020204" pitchFamily="34" charset="0"/>
              </a:rPr>
              <a:t>The broad type of problems I could help you with: </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Abuse</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Anxiety</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Bereavement</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Burn out at work</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Cultural and integration issues </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Depression</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Health related issues</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Loss</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Low self-esteem</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Personal development</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Redundancy </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Relationship issues </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Shyness</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Suffering from/ addiction to social media</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Stress </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Trauma</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Weight gain/overeating (as addiction)</a:t>
            </a:r>
          </a:p>
          <a:p>
            <a:pPr marL="342900" lvl="0" indent="-342900" algn="just">
              <a:lnSpc>
                <a:spcPct val="150000"/>
              </a:lnSpc>
              <a:buFont typeface="Symbol" panose="05050102010706020507" pitchFamily="18" charset="2"/>
              <a:buChar char=""/>
            </a:pPr>
            <a:r>
              <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Work related issues </a:t>
            </a:r>
          </a:p>
        </p:txBody>
      </p:sp>
      <p:sp>
        <p:nvSpPr>
          <p:cNvPr id="11" name="TextBox 10">
            <a:extLst>
              <a:ext uri="{FF2B5EF4-FFF2-40B4-BE49-F238E27FC236}">
                <a16:creationId xmlns:a16="http://schemas.microsoft.com/office/drawing/2014/main" id="{045CB4DA-5636-42F6-A154-F99EE7F8C1EF}"/>
              </a:ext>
            </a:extLst>
          </p:cNvPr>
          <p:cNvSpPr txBox="1"/>
          <p:nvPr/>
        </p:nvSpPr>
        <p:spPr>
          <a:xfrm>
            <a:off x="3737119" y="529244"/>
            <a:ext cx="5029838" cy="369332"/>
          </a:xfrm>
          <a:prstGeom prst="rect">
            <a:avLst/>
          </a:prstGeom>
          <a:noFill/>
        </p:spPr>
        <p:txBody>
          <a:bodyPr wrap="none" rtlCol="0">
            <a:spAutoFit/>
          </a:bodyPr>
          <a:lstStyle/>
          <a:p>
            <a:r>
              <a:rPr lang="en-GB" b="1" dirty="0">
                <a:solidFill>
                  <a:srgbClr val="C00000"/>
                </a:solidFill>
              </a:rPr>
              <a:t>You as a prospective client considering counselling </a:t>
            </a:r>
          </a:p>
        </p:txBody>
      </p:sp>
    </p:spTree>
    <p:extLst>
      <p:ext uri="{BB962C8B-B14F-4D97-AF65-F5344CB8AC3E}">
        <p14:creationId xmlns:p14="http://schemas.microsoft.com/office/powerpoint/2010/main" val="19467406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a:extLst>
              <a:ext uri="{FF2B5EF4-FFF2-40B4-BE49-F238E27FC236}">
                <a16:creationId xmlns:a16="http://schemas.microsoft.com/office/drawing/2014/main" id="{50168E17-0243-D1BE-3500-B4F3902B66EE}"/>
              </a:ext>
            </a:extLst>
          </p:cNvPr>
          <p:cNvSpPr txBox="1">
            <a:spLocks noChangeArrowheads="1"/>
          </p:cNvSpPr>
          <p:nvPr/>
        </p:nvSpPr>
        <p:spPr bwMode="auto">
          <a:xfrm>
            <a:off x="556623" y="497886"/>
            <a:ext cx="1725023" cy="494892"/>
          </a:xfrm>
          <a:prstGeom prst="rect">
            <a:avLst/>
          </a:prstGeom>
          <a:solidFill>
            <a:srgbClr val="FFFFFF"/>
          </a:solidFill>
          <a:ln w="19050">
            <a:solidFill>
              <a:sysClr val="windowText" lastClr="000000">
                <a:lumMod val="95000"/>
                <a:lumOff val="5000"/>
              </a:sysClr>
            </a:solidFill>
            <a:miter lim="800000"/>
            <a:headEnd/>
            <a:tailEnd/>
          </a:ln>
        </p:spPr>
        <p:txBody>
          <a:bodyPr rot="0" vert="horz" wrap="square" lIns="91440" tIns="45720" rIns="91440" bIns="45720" anchor="t" anchorCtr="0">
            <a:noAutofit/>
          </a:bodyPr>
          <a:lstStyle/>
          <a:p>
            <a:pPr marL="0" marR="0" lvl="0" indent="0" algn="r" defTabSz="914400" eaLnBrk="1" fontAlgn="auto" latinLnBrk="0" hangingPunct="1">
              <a:lnSpc>
                <a:spcPct val="100000"/>
              </a:lnSpc>
              <a:buClrTx/>
              <a:buSzTx/>
              <a:buFontTx/>
              <a:buNone/>
              <a:tabLst/>
              <a:defRPr/>
            </a:pPr>
            <a:r>
              <a:rPr kumimoji="0" lang="en-GB" sz="1400" b="1" i="0" u="none" strike="noStrike" kern="100" cap="none" spc="0" normalizeH="0" baseline="0" noProof="0" dirty="0">
                <a:ln>
                  <a:noFill/>
                </a:ln>
                <a:solidFill>
                  <a:srgbClr val="C00000"/>
                </a:solidFill>
                <a:effectLst/>
                <a:uLnTx/>
                <a:uFillTx/>
                <a:latin typeface="Arial" panose="020B0604020202020204" pitchFamily="34" charset="0"/>
                <a:ea typeface="Calibri" panose="020F0502020204030204" pitchFamily="34" charset="0"/>
                <a:cs typeface="Times New Roman" panose="02020603050405020304" pitchFamily="18" charset="0"/>
              </a:rPr>
              <a:t>Believe </a:t>
            </a:r>
            <a:r>
              <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rPr>
              <a:t>in </a:t>
            </a:r>
            <a:r>
              <a:rPr kumimoji="0" lang="en-GB" sz="1400" b="1" i="0" u="none" strike="noStrike" kern="100" cap="none" spc="0" normalizeH="0" baseline="0" noProof="0" dirty="0">
                <a:ln>
                  <a:noFill/>
                </a:ln>
                <a:solidFill>
                  <a:srgbClr val="C00000"/>
                </a:solidFill>
                <a:effectLst/>
                <a:uLnTx/>
                <a:uFillTx/>
                <a:latin typeface="Arial" panose="020B0604020202020204" pitchFamily="34" charset="0"/>
                <a:ea typeface="Calibri" panose="020F0502020204030204" pitchFamily="34" charset="0"/>
                <a:cs typeface="Times New Roman" panose="02020603050405020304" pitchFamily="18" charset="0"/>
              </a:rPr>
              <a:t>Talking</a:t>
            </a:r>
            <a:endPar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endParaRPr>
          </a:p>
          <a:p>
            <a:pPr marL="0" marR="0" lvl="0" indent="0" algn="r" defTabSz="914400" eaLnBrk="1" fontAlgn="auto" latinLnBrk="0" hangingPunct="1">
              <a:lnSpc>
                <a:spcPct val="100000"/>
              </a:lnSpc>
              <a:buClrTx/>
              <a:buSzTx/>
              <a:buFontTx/>
              <a:buNone/>
              <a:tabLst/>
              <a:defRPr/>
            </a:pPr>
            <a:r>
              <a:rPr kumimoji="0" lang="en-GB" sz="800" b="0" i="0" u="none" strike="noStrike" kern="1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Counselling Services      </a:t>
            </a:r>
            <a:endPar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24F6F282-455D-81C5-565B-0DBE88824275}"/>
              </a:ext>
            </a:extLst>
          </p:cNvPr>
          <p:cNvSpPr/>
          <p:nvPr/>
        </p:nvSpPr>
        <p:spPr>
          <a:xfrm>
            <a:off x="189261" y="1269232"/>
            <a:ext cx="6938807" cy="4965867"/>
          </a:xfrm>
          <a:prstGeom prst="round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t" anchorCtr="0"/>
          <a:lstStyle/>
          <a:p>
            <a:pPr algn="just">
              <a:lnSpc>
                <a:spcPct val="110000"/>
              </a:lnSpc>
            </a:pPr>
            <a:r>
              <a:rPr lang="en-GB" sz="1400" kern="1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Normally, in a counselling relationship clients don’t need to know much about their counsellor. It is because that is the only way how a counsellor could remain neutral and unbiased. However, I understand that in order to enter into a so-called therapeutic relationship where trust is key, the client would need to know some basics about their counsellor. </a:t>
            </a:r>
            <a:endParaRPr lang="en-GB" sz="1400" kern="1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10000"/>
              </a:lnSpc>
            </a:pPr>
            <a:r>
              <a:rPr lang="en-GB" sz="1400" kern="1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I’m a Psychodynamic (in other word psychotherapeutic) counsellor trained in a BACP accredited training course. </a:t>
            </a:r>
            <a:endParaRPr lang="en-GB" sz="1400" kern="1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10000"/>
              </a:lnSpc>
            </a:pPr>
            <a:r>
              <a:rPr lang="en-GB" sz="1400" kern="1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I’m also a Doctor of Pharmacy and before becoming a counsellor, I worked in the pharmaceutical research industry for many years. Understanding how drugs generally work, helped me to find the balance between modern scientific advances (such as medication) and deeper emotional wellbeing provided by counselling. I believe medication and counselling would best work together. </a:t>
            </a:r>
            <a:endParaRPr lang="en-GB" sz="1400" kern="1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10000"/>
              </a:lnSpc>
            </a:pPr>
            <a:r>
              <a:rPr lang="en-GB" sz="1400" kern="1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Working with clients, I respect the client’s diagnosis made by themselves or by health care professionals.  However instead of keeping my client in that defined “box of diagnosis” and “deal with” it, I tend to try to discover the invisible links between the different parts (past and present) of the client’s life.</a:t>
            </a:r>
            <a:endParaRPr lang="en-GB" sz="1400" kern="1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10000"/>
              </a:lnSpc>
            </a:pPr>
            <a:r>
              <a:rPr lang="en-GB" sz="1400" kern="1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For me the meaning of successful counselling is not measured by a specific achievement. It is a slow, constantly changing progress of how my clients think and feel about themselves and others. </a:t>
            </a:r>
            <a:endParaRPr lang="en-GB" sz="1400" kern="100" dirty="0">
              <a:effectLst/>
              <a:latin typeface="Arial" panose="020B060402020202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045CB4DA-5636-42F6-A154-F99EE7F8C1EF}"/>
              </a:ext>
            </a:extLst>
          </p:cNvPr>
          <p:cNvSpPr txBox="1"/>
          <p:nvPr/>
        </p:nvSpPr>
        <p:spPr>
          <a:xfrm>
            <a:off x="4141170" y="576952"/>
            <a:ext cx="3909660" cy="646331"/>
          </a:xfrm>
          <a:prstGeom prst="rect">
            <a:avLst/>
          </a:prstGeom>
          <a:noFill/>
        </p:spPr>
        <p:txBody>
          <a:bodyPr wrap="none" rtlCol="0">
            <a:spAutoFit/>
          </a:bodyPr>
          <a:lstStyle/>
          <a:p>
            <a:r>
              <a:rPr lang="en-GB" b="1" kern="100" dirty="0">
                <a:latin typeface="Arial Rounded MT Bold" panose="020F0704030504030204" pitchFamily="34" charset="0"/>
                <a:ea typeface="Calibri" panose="020F0502020204030204" pitchFamily="34" charset="0"/>
                <a:cs typeface="Calibri" panose="020F0502020204030204" pitchFamily="34" charset="0"/>
              </a:rPr>
              <a:t>Introducing myself as counsellor </a:t>
            </a:r>
          </a:p>
          <a:p>
            <a:endParaRPr lang="en-GB" dirty="0"/>
          </a:p>
        </p:txBody>
      </p:sp>
      <p:sp>
        <p:nvSpPr>
          <p:cNvPr id="2" name="Rectangle: Rounded Corners 1">
            <a:extLst>
              <a:ext uri="{FF2B5EF4-FFF2-40B4-BE49-F238E27FC236}">
                <a16:creationId xmlns:a16="http://schemas.microsoft.com/office/drawing/2014/main" id="{C6A8CE83-610A-25E2-157E-10E05ADBBF66}"/>
              </a:ext>
            </a:extLst>
          </p:cNvPr>
          <p:cNvSpPr/>
          <p:nvPr/>
        </p:nvSpPr>
        <p:spPr>
          <a:xfrm>
            <a:off x="7128068" y="1169659"/>
            <a:ext cx="4610276" cy="5111389"/>
          </a:xfrm>
          <a:prstGeom prst="round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t" anchorCtr="0"/>
          <a:lstStyle/>
          <a:p>
            <a:pPr algn="ctr">
              <a:spcBef>
                <a:spcPts val="600"/>
              </a:spcBef>
              <a:spcAft>
                <a:spcPts val="600"/>
              </a:spcAft>
            </a:pPr>
            <a:r>
              <a:rPr lang="en-GB" sz="1400" b="1" kern="100" dirty="0">
                <a:effectLst/>
                <a:latin typeface="Arial Rounded MT Bold" panose="020F0704030504030204" pitchFamily="34" charset="0"/>
                <a:ea typeface="Calibri" panose="020F0502020204030204" pitchFamily="34" charset="0"/>
                <a:cs typeface="Calibri" panose="020F0502020204030204" pitchFamily="34" charset="0"/>
              </a:rPr>
              <a:t>What happens in our counselling room (in person or virtual)? </a:t>
            </a:r>
          </a:p>
          <a:p>
            <a:pPr algn="just">
              <a:lnSpc>
                <a:spcPct val="110000"/>
              </a:lnSpc>
              <a:spcAft>
                <a:spcPts val="300"/>
              </a:spcAft>
            </a:pPr>
            <a:r>
              <a:rPr lang="en-GB" sz="1400" kern="1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Counselling always takes place in a strictly confidential environmental for both you (client) and me (counsellor). </a:t>
            </a:r>
            <a:endParaRPr lang="en-GB" sz="1400" kern="1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10000"/>
              </a:lnSpc>
              <a:spcAft>
                <a:spcPts val="300"/>
              </a:spcAft>
            </a:pPr>
            <a:r>
              <a:rPr lang="en-GB" sz="1400" kern="1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I will be available for our discussion precisely at the start of the agreed hour and will finish 50 minutes later.  </a:t>
            </a:r>
            <a:endParaRPr lang="en-GB" sz="1400" kern="1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10000"/>
              </a:lnSpc>
              <a:spcAft>
                <a:spcPts val="300"/>
              </a:spcAft>
            </a:pPr>
            <a:r>
              <a:rPr lang="en-GB" sz="1400" kern="10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Primarily, the counselling space is yours; I’m there to listen but it does not mean that I’m passive. I’m interested in you, your struggles, emotions, everything that is an important part of you.</a:t>
            </a:r>
            <a:endParaRPr lang="en-GB" sz="1400" kern="100" dirty="0">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10000"/>
              </a:lnSpc>
              <a:spcAft>
                <a:spcPts val="300"/>
              </a:spcAft>
            </a:pPr>
            <a:r>
              <a:rPr lang="en-GB" sz="1400" kern="100" dirty="0">
                <a:effectLst/>
                <a:latin typeface="Arial" panose="020B0604020202020204" pitchFamily="34" charset="0"/>
                <a:ea typeface="Calibri" panose="020F0502020204030204" pitchFamily="34" charset="0"/>
                <a:cs typeface="Times New Roman" panose="02020603050405020304" pitchFamily="18" charset="0"/>
              </a:rPr>
              <a:t>I’m there as an unbiased “other” person who could help to process what you cannot do yourself. </a:t>
            </a:r>
          </a:p>
          <a:p>
            <a:pPr algn="just">
              <a:lnSpc>
                <a:spcPct val="110000"/>
              </a:lnSpc>
              <a:spcAft>
                <a:spcPts val="300"/>
              </a:spcAft>
            </a:pPr>
            <a:r>
              <a:rPr lang="en-GB" sz="1400" kern="100" dirty="0">
                <a:effectLst/>
                <a:latin typeface="Arial" panose="020B0604020202020204" pitchFamily="34" charset="0"/>
                <a:ea typeface="Calibri" panose="020F0502020204030204" pitchFamily="34" charset="0"/>
                <a:cs typeface="Times New Roman" panose="02020603050405020304" pitchFamily="18" charset="0"/>
              </a:rPr>
              <a:t>Every counselling session is unique and there is no homework or pre-planning involved. You just have to turn up and be truly yourself in that moment and space.</a:t>
            </a:r>
          </a:p>
        </p:txBody>
      </p:sp>
    </p:spTree>
    <p:extLst>
      <p:ext uri="{BB962C8B-B14F-4D97-AF65-F5344CB8AC3E}">
        <p14:creationId xmlns:p14="http://schemas.microsoft.com/office/powerpoint/2010/main" val="2004752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a:extLst>
              <a:ext uri="{FF2B5EF4-FFF2-40B4-BE49-F238E27FC236}">
                <a16:creationId xmlns:a16="http://schemas.microsoft.com/office/drawing/2014/main" id="{50168E17-0243-D1BE-3500-B4F3902B66EE}"/>
              </a:ext>
            </a:extLst>
          </p:cNvPr>
          <p:cNvSpPr txBox="1">
            <a:spLocks noChangeArrowheads="1"/>
          </p:cNvSpPr>
          <p:nvPr/>
        </p:nvSpPr>
        <p:spPr bwMode="auto">
          <a:xfrm>
            <a:off x="535358" y="313220"/>
            <a:ext cx="1725023" cy="494892"/>
          </a:xfrm>
          <a:prstGeom prst="rect">
            <a:avLst/>
          </a:prstGeom>
          <a:solidFill>
            <a:srgbClr val="FFFFFF"/>
          </a:solidFill>
          <a:ln w="19050">
            <a:solidFill>
              <a:sysClr val="windowText" lastClr="000000">
                <a:lumMod val="95000"/>
                <a:lumOff val="5000"/>
              </a:sysClr>
            </a:solidFill>
            <a:miter lim="800000"/>
            <a:headEnd/>
            <a:tailEnd/>
          </a:ln>
        </p:spPr>
        <p:txBody>
          <a:bodyPr rot="0" vert="horz" wrap="square" lIns="91440" tIns="45720" rIns="91440" bIns="45720" anchor="t" anchorCtr="0">
            <a:noAutofit/>
          </a:bodyPr>
          <a:lstStyle/>
          <a:p>
            <a:pPr marL="0" marR="0" lvl="0" indent="0" algn="r" defTabSz="914400" eaLnBrk="1" fontAlgn="auto" latinLnBrk="0" hangingPunct="1">
              <a:lnSpc>
                <a:spcPct val="100000"/>
              </a:lnSpc>
              <a:buClrTx/>
              <a:buSzTx/>
              <a:buFontTx/>
              <a:buNone/>
              <a:tabLst/>
              <a:defRPr/>
            </a:pPr>
            <a:r>
              <a:rPr kumimoji="0" lang="en-GB" sz="1400" b="1" i="0" u="none" strike="noStrike" kern="100" cap="none" spc="0" normalizeH="0" baseline="0" noProof="0" dirty="0">
                <a:ln>
                  <a:noFill/>
                </a:ln>
                <a:solidFill>
                  <a:srgbClr val="C00000"/>
                </a:solidFill>
                <a:effectLst/>
                <a:uLnTx/>
                <a:uFillTx/>
                <a:latin typeface="Arial" panose="020B0604020202020204" pitchFamily="34" charset="0"/>
                <a:ea typeface="Calibri" panose="020F0502020204030204" pitchFamily="34" charset="0"/>
                <a:cs typeface="Times New Roman" panose="02020603050405020304" pitchFamily="18" charset="0"/>
              </a:rPr>
              <a:t>Believe </a:t>
            </a:r>
            <a:r>
              <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rPr>
              <a:t>in </a:t>
            </a:r>
            <a:r>
              <a:rPr kumimoji="0" lang="en-GB" sz="1400" b="1" i="0" u="none" strike="noStrike" kern="100" cap="none" spc="0" normalizeH="0" baseline="0" noProof="0" dirty="0">
                <a:ln>
                  <a:noFill/>
                </a:ln>
                <a:solidFill>
                  <a:srgbClr val="C00000"/>
                </a:solidFill>
                <a:effectLst/>
                <a:uLnTx/>
                <a:uFillTx/>
                <a:latin typeface="Arial" panose="020B0604020202020204" pitchFamily="34" charset="0"/>
                <a:ea typeface="Calibri" panose="020F0502020204030204" pitchFamily="34" charset="0"/>
                <a:cs typeface="Times New Roman" panose="02020603050405020304" pitchFamily="18" charset="0"/>
              </a:rPr>
              <a:t>Talking</a:t>
            </a:r>
            <a:endPar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endParaRPr>
          </a:p>
          <a:p>
            <a:pPr marL="0" marR="0" lvl="0" indent="0" algn="r" defTabSz="914400" eaLnBrk="1" fontAlgn="auto" latinLnBrk="0" hangingPunct="1">
              <a:lnSpc>
                <a:spcPct val="100000"/>
              </a:lnSpc>
              <a:buClrTx/>
              <a:buSzTx/>
              <a:buFontTx/>
              <a:buNone/>
              <a:tabLst/>
              <a:defRPr/>
            </a:pPr>
            <a:r>
              <a:rPr kumimoji="0" lang="en-GB" sz="800" b="0" i="0" u="none" strike="noStrike" kern="1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Counselling Services      </a:t>
            </a:r>
            <a:endPar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endParaRPr>
          </a:p>
        </p:txBody>
      </p:sp>
      <p:sp>
        <p:nvSpPr>
          <p:cNvPr id="10" name="Rectangle: Rounded Corners 9">
            <a:extLst>
              <a:ext uri="{FF2B5EF4-FFF2-40B4-BE49-F238E27FC236}">
                <a16:creationId xmlns:a16="http://schemas.microsoft.com/office/drawing/2014/main" id="{8AAB7068-5ADA-ABCD-692F-FF68474FD817}"/>
              </a:ext>
            </a:extLst>
          </p:cNvPr>
          <p:cNvSpPr/>
          <p:nvPr/>
        </p:nvSpPr>
        <p:spPr>
          <a:xfrm>
            <a:off x="224405" y="991777"/>
            <a:ext cx="11743190" cy="5553003"/>
          </a:xfrm>
          <a:prstGeom prst="round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0" bIns="0" rtlCol="0" anchor="t" anchorCtr="0"/>
          <a:lstStyle/>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You might have had already had past experience with counselling, or this might be the first time you’ve considered it. Either way, the decision to start counselling might not be easy. Below you will find the simple process that would happen after you decided to contact me in </a:t>
            </a:r>
            <a:r>
              <a:rPr lang="en-GB" sz="1200" u="sng" kern="100" dirty="0">
                <a:solidFill>
                  <a:schemeClr val="tx1"/>
                </a:solidFill>
                <a:effectLst/>
                <a:latin typeface="Arial" panose="020B0604020202020204" pitchFamily="34" charset="0"/>
                <a:ea typeface="Calibri" panose="020F050202020403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believeintalking@hotmail.com</a:t>
            </a:r>
            <a:endPar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 </a:t>
            </a:r>
          </a:p>
          <a:p>
            <a:pPr algn="just">
              <a:lnSpc>
                <a:spcPct val="110000"/>
              </a:lnSpc>
              <a:spcAft>
                <a:spcPts val="300"/>
              </a:spcAft>
            </a:pPr>
            <a:r>
              <a:rPr lang="en-GB" sz="12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1</a:t>
            </a:r>
            <a:r>
              <a:rPr lang="en-GB" sz="1200" b="1" kern="100" baseline="30000" dirty="0">
                <a:solidFill>
                  <a:schemeClr val="tx1"/>
                </a:solidFill>
                <a:effectLst/>
                <a:latin typeface="Arial" panose="020B0604020202020204" pitchFamily="34" charset="0"/>
                <a:ea typeface="Calibri" panose="020F0502020204030204" pitchFamily="34" charset="0"/>
                <a:cs typeface="Arial" panose="020B0604020202020204" pitchFamily="34" charset="0"/>
              </a:rPr>
              <a:t>st</a:t>
            </a:r>
            <a:r>
              <a:rPr lang="en-GB" sz="12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 step: Introduction </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I will acknowledge your contact and offer you a brief introductory online session. I would be interested to know the main reason why you are seeking counselling, and some basic information about you such as age, occupation, support network. We will see if we can find a mutually convenient time/place for our sessions. </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You would also have the opportunity to ask questions about me and what I can do. </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After the session you have the choice to decide to go further or not. </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There is no fee for this introduction session.</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 </a:t>
            </a:r>
          </a:p>
          <a:p>
            <a:pPr algn="just">
              <a:lnSpc>
                <a:spcPct val="110000"/>
              </a:lnSpc>
              <a:spcAft>
                <a:spcPts val="300"/>
              </a:spcAft>
            </a:pPr>
            <a:r>
              <a:rPr lang="en-GB" sz="12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2</a:t>
            </a:r>
            <a:r>
              <a:rPr lang="en-GB" sz="1200" b="1" kern="100" baseline="30000" dirty="0">
                <a:solidFill>
                  <a:schemeClr val="tx1"/>
                </a:solidFill>
                <a:effectLst/>
                <a:latin typeface="Arial" panose="020B0604020202020204" pitchFamily="34" charset="0"/>
                <a:ea typeface="Calibri" panose="020F0502020204030204" pitchFamily="34" charset="0"/>
                <a:cs typeface="Arial" panose="020B0604020202020204" pitchFamily="34" charset="0"/>
              </a:rPr>
              <a:t>nd</a:t>
            </a:r>
            <a:r>
              <a:rPr lang="en-GB" sz="12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 step: Assessment</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After you confirm that you would like to progress, I will set up an online or in person session for an assessment. This could take around 1.5 hour and will be a strictly confidential discussion.   </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This is the first opportunity we can talk more deeply and would allow both of us to see if our counselling relationship could work. </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Before the session I will send you a few documents for you to fill out. </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Again, after the session you have the choice to decide to go further or not. There might be a specific situation whereby I cannot take you as a client, in which case I will explain the reason. </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The fee for the assessment will be £50 which I would wave if you started counselling with me. </a:t>
            </a:r>
          </a:p>
          <a:p>
            <a:pPr algn="just">
              <a:lnSpc>
                <a:spcPct val="110000"/>
              </a:lnSpc>
              <a:spcAft>
                <a:spcPts val="300"/>
              </a:spcAft>
            </a:pPr>
            <a:r>
              <a:rPr lang="en-GB" sz="12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 </a:t>
            </a:r>
          </a:p>
          <a:p>
            <a:pPr algn="just">
              <a:lnSpc>
                <a:spcPct val="110000"/>
              </a:lnSpc>
              <a:spcAft>
                <a:spcPts val="300"/>
              </a:spcAft>
            </a:pPr>
            <a:r>
              <a:rPr lang="en-GB" sz="12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3</a:t>
            </a:r>
            <a:r>
              <a:rPr lang="en-GB" sz="1200" b="1" kern="100" baseline="30000" dirty="0">
                <a:solidFill>
                  <a:schemeClr val="tx1"/>
                </a:solidFill>
                <a:effectLst/>
                <a:latin typeface="Arial" panose="020B0604020202020204" pitchFamily="34" charset="0"/>
                <a:ea typeface="Calibri" panose="020F0502020204030204" pitchFamily="34" charset="0"/>
                <a:cs typeface="Arial" panose="020B0604020202020204" pitchFamily="34" charset="0"/>
              </a:rPr>
              <a:t>rd</a:t>
            </a:r>
            <a:r>
              <a:rPr lang="en-GB" sz="12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 step: Start counselling </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If we both agree to start counselling, we will agree a specific time and place (in person or online) where we would meet every week.  </a:t>
            </a:r>
          </a:p>
          <a:p>
            <a:pPr algn="just">
              <a:lnSpc>
                <a:spcPct val="110000"/>
              </a:lnSpc>
              <a:spcAft>
                <a:spcPts val="300"/>
              </a:spcAft>
            </a:pPr>
            <a:r>
              <a:rPr lang="en-GB" sz="1200" kern="100" dirty="0">
                <a:solidFill>
                  <a:schemeClr val="tx1"/>
                </a:solidFill>
                <a:effectLst/>
                <a:latin typeface="Arial" panose="020B0604020202020204" pitchFamily="34" charset="0"/>
                <a:ea typeface="Calibri" panose="020F0502020204030204" pitchFamily="34" charset="0"/>
                <a:cs typeface="Arial" panose="020B0604020202020204" pitchFamily="34" charset="0"/>
              </a:rPr>
              <a:t>Before the first counselling session I will send you a few documents you will be asked to fill in and return. Information about logistics of the sessions will be provided in advance. . </a:t>
            </a:r>
          </a:p>
          <a:p>
            <a:pPr marL="342900" lvl="0" indent="-342900" algn="just">
              <a:lnSpc>
                <a:spcPct val="150000"/>
              </a:lnSpc>
              <a:buFont typeface="Symbol" panose="05050102010706020507" pitchFamily="18" charset="2"/>
              <a:buChar char=""/>
            </a:pPr>
            <a:endPar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2" name="TextBox 1">
            <a:extLst>
              <a:ext uri="{FF2B5EF4-FFF2-40B4-BE49-F238E27FC236}">
                <a16:creationId xmlns:a16="http://schemas.microsoft.com/office/drawing/2014/main" id="{331B4C5C-167F-9589-03C3-64D2314A70C5}"/>
              </a:ext>
            </a:extLst>
          </p:cNvPr>
          <p:cNvSpPr txBox="1"/>
          <p:nvPr/>
        </p:nvSpPr>
        <p:spPr>
          <a:xfrm>
            <a:off x="3940050" y="478451"/>
            <a:ext cx="3149838" cy="369332"/>
          </a:xfrm>
          <a:prstGeom prst="rect">
            <a:avLst/>
          </a:prstGeom>
          <a:noFill/>
        </p:spPr>
        <p:txBody>
          <a:bodyPr wrap="none" rtlCol="0">
            <a:spAutoFit/>
          </a:bodyPr>
          <a:lstStyle/>
          <a:p>
            <a:pPr algn="ctr">
              <a:spcBef>
                <a:spcPts val="600"/>
              </a:spcBef>
              <a:spcAft>
                <a:spcPts val="600"/>
              </a:spcAft>
            </a:pPr>
            <a:r>
              <a:rPr lang="en-GB" sz="1800" b="1" kern="100" dirty="0">
                <a:solidFill>
                  <a:schemeClr val="tx1"/>
                </a:solidFill>
                <a:effectLst/>
                <a:latin typeface="Arial Rounded MT Bold" panose="020F0704030504030204" pitchFamily="34" charset="0"/>
                <a:ea typeface="Calibri" panose="020F0502020204030204" pitchFamily="34" charset="0"/>
                <a:cs typeface="Calibri" panose="020F0502020204030204" pitchFamily="34" charset="0"/>
              </a:rPr>
              <a:t>How to start counselling ? </a:t>
            </a:r>
            <a:endParaRPr lang="en-GB" sz="12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735203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a:extLst>
              <a:ext uri="{FF2B5EF4-FFF2-40B4-BE49-F238E27FC236}">
                <a16:creationId xmlns:a16="http://schemas.microsoft.com/office/drawing/2014/main" id="{50168E17-0243-D1BE-3500-B4F3902B66EE}"/>
              </a:ext>
            </a:extLst>
          </p:cNvPr>
          <p:cNvSpPr txBox="1">
            <a:spLocks noChangeArrowheads="1"/>
          </p:cNvSpPr>
          <p:nvPr/>
        </p:nvSpPr>
        <p:spPr bwMode="auto">
          <a:xfrm>
            <a:off x="535358" y="313220"/>
            <a:ext cx="1725023" cy="494892"/>
          </a:xfrm>
          <a:prstGeom prst="rect">
            <a:avLst/>
          </a:prstGeom>
          <a:solidFill>
            <a:srgbClr val="FFFFFF"/>
          </a:solidFill>
          <a:ln w="19050">
            <a:solidFill>
              <a:sysClr val="windowText" lastClr="000000">
                <a:lumMod val="95000"/>
                <a:lumOff val="5000"/>
              </a:sysClr>
            </a:solidFill>
            <a:miter lim="800000"/>
            <a:headEnd/>
            <a:tailEnd/>
          </a:ln>
        </p:spPr>
        <p:txBody>
          <a:bodyPr rot="0" vert="horz" wrap="square" lIns="91440" tIns="45720" rIns="91440" bIns="45720" anchor="t" anchorCtr="0">
            <a:noAutofit/>
          </a:bodyPr>
          <a:lstStyle/>
          <a:p>
            <a:pPr marL="0" marR="0" lvl="0" indent="0" algn="r" defTabSz="914400" eaLnBrk="1" fontAlgn="auto" latinLnBrk="0" hangingPunct="1">
              <a:lnSpc>
                <a:spcPct val="100000"/>
              </a:lnSpc>
              <a:buClrTx/>
              <a:buSzTx/>
              <a:buFontTx/>
              <a:buNone/>
              <a:tabLst/>
              <a:defRPr/>
            </a:pPr>
            <a:r>
              <a:rPr kumimoji="0" lang="en-GB" sz="1400" b="1" i="0" u="none" strike="noStrike" kern="100" cap="none" spc="0" normalizeH="0" baseline="0" noProof="0" dirty="0">
                <a:ln>
                  <a:noFill/>
                </a:ln>
                <a:solidFill>
                  <a:srgbClr val="C00000"/>
                </a:solidFill>
                <a:effectLst/>
                <a:uLnTx/>
                <a:uFillTx/>
                <a:latin typeface="Arial" panose="020B0604020202020204" pitchFamily="34" charset="0"/>
                <a:ea typeface="Calibri" panose="020F0502020204030204" pitchFamily="34" charset="0"/>
                <a:cs typeface="Times New Roman" panose="02020603050405020304" pitchFamily="18" charset="0"/>
              </a:rPr>
              <a:t>Believe </a:t>
            </a:r>
            <a:r>
              <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rPr>
              <a:t>in </a:t>
            </a:r>
            <a:r>
              <a:rPr kumimoji="0" lang="en-GB" sz="1400" b="1" i="0" u="none" strike="noStrike" kern="100" cap="none" spc="0" normalizeH="0" baseline="0" noProof="0" dirty="0">
                <a:ln>
                  <a:noFill/>
                </a:ln>
                <a:solidFill>
                  <a:srgbClr val="C00000"/>
                </a:solidFill>
                <a:effectLst/>
                <a:uLnTx/>
                <a:uFillTx/>
                <a:latin typeface="Arial" panose="020B0604020202020204" pitchFamily="34" charset="0"/>
                <a:ea typeface="Calibri" panose="020F0502020204030204" pitchFamily="34" charset="0"/>
                <a:cs typeface="Times New Roman" panose="02020603050405020304" pitchFamily="18" charset="0"/>
              </a:rPr>
              <a:t>Talking</a:t>
            </a:r>
            <a:endPar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endParaRPr>
          </a:p>
          <a:p>
            <a:pPr marL="0" marR="0" lvl="0" indent="0" algn="r" defTabSz="914400" eaLnBrk="1" fontAlgn="auto" latinLnBrk="0" hangingPunct="1">
              <a:lnSpc>
                <a:spcPct val="100000"/>
              </a:lnSpc>
              <a:buClrTx/>
              <a:buSzTx/>
              <a:buFontTx/>
              <a:buNone/>
              <a:tabLst/>
              <a:defRPr/>
            </a:pPr>
            <a:r>
              <a:rPr kumimoji="0" lang="en-GB" sz="800" b="0" i="0" u="none" strike="noStrike" kern="100" cap="none" spc="0" normalizeH="0" baseline="0" noProof="0" dirty="0">
                <a:ln>
                  <a:noFill/>
                </a:ln>
                <a:solidFill>
                  <a:srgbClr val="000000"/>
                </a:solidFill>
                <a:effectLst/>
                <a:uLnTx/>
                <a:uFillTx/>
                <a:latin typeface="Arial" panose="020B0604020202020204" pitchFamily="34" charset="0"/>
                <a:ea typeface="Calibri" panose="020F0502020204030204" pitchFamily="34" charset="0"/>
                <a:cs typeface="Times New Roman" panose="02020603050405020304" pitchFamily="18" charset="0"/>
              </a:rPr>
              <a:t>Counselling Services      </a:t>
            </a:r>
            <a:endParaRPr kumimoji="0" lang="en-GB" sz="1000" b="0" i="0" u="none" strike="noStrike" kern="100" cap="none" spc="0" normalizeH="0" baseline="0" noProof="0" dirty="0">
              <a:ln>
                <a:noFill/>
              </a:ln>
              <a:solidFill>
                <a:sysClr val="windowText" lastClr="000000"/>
              </a:solidFill>
              <a:effectLst/>
              <a:uLnTx/>
              <a:uFillTx/>
              <a:latin typeface="Arial" panose="020B0604020202020204" pitchFamily="34" charset="0"/>
              <a:ea typeface="Calibri" panose="020F0502020204030204" pitchFamily="34" charset="0"/>
              <a:cs typeface="Times New Roman" panose="02020603050405020304" pitchFamily="18" charset="0"/>
            </a:endParaRPr>
          </a:p>
        </p:txBody>
      </p:sp>
      <p:sp>
        <p:nvSpPr>
          <p:cNvPr id="10" name="Rectangle: Rounded Corners 9">
            <a:extLst>
              <a:ext uri="{FF2B5EF4-FFF2-40B4-BE49-F238E27FC236}">
                <a16:creationId xmlns:a16="http://schemas.microsoft.com/office/drawing/2014/main" id="{8AAB7068-5ADA-ABCD-692F-FF68474FD817}"/>
              </a:ext>
            </a:extLst>
          </p:cNvPr>
          <p:cNvSpPr/>
          <p:nvPr/>
        </p:nvSpPr>
        <p:spPr>
          <a:xfrm>
            <a:off x="224405" y="991777"/>
            <a:ext cx="11743190" cy="5553003"/>
          </a:xfrm>
          <a:prstGeom prst="roundRect">
            <a:avLst/>
          </a:prstGeom>
          <a:solidFill>
            <a:schemeClr val="bg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0" bIns="0" rtlCol="0" anchor="t" anchorCtr="0"/>
          <a:lstStyle/>
          <a:p>
            <a:pPr>
              <a:lnSpc>
                <a:spcPct val="110000"/>
              </a:lnSpc>
              <a:spcAft>
                <a:spcPts val="300"/>
              </a:spcAft>
            </a:pP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I offer both long term (open ended) and short term (~16 weeks) counselling for adults (18+years old</a:t>
            </a:r>
            <a:r>
              <a:rPr lang="en-GB" sz="1400" kern="100" dirty="0">
                <a:solidFill>
                  <a:schemeClr val="tx1"/>
                </a:solidFill>
                <a:latin typeface="Arial" panose="020B0604020202020204" pitchFamily="34" charset="0"/>
                <a:ea typeface="Calibri" panose="020F0502020204030204" pitchFamily="34" charset="0"/>
                <a:cs typeface="Times New Roman" panose="02020603050405020304" pitchFamily="18" charset="0"/>
              </a:rPr>
              <a:t>). Unfortunately, I cannot offer counselling to couples or children</a:t>
            </a:r>
          </a:p>
          <a:p>
            <a:pPr>
              <a:lnSpc>
                <a:spcPct val="110000"/>
              </a:lnSpc>
              <a:spcAft>
                <a:spcPts val="300"/>
              </a:spcAft>
            </a:pPr>
            <a:endPar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p>
            <a:pPr>
              <a:lnSpc>
                <a:spcPct val="110000"/>
              </a:lnSpc>
              <a:spcAft>
                <a:spcPts val="300"/>
              </a:spcAft>
            </a:pP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Counselling sessions can be </a:t>
            </a:r>
          </a:p>
          <a:p>
            <a:pPr marL="285750" indent="-285750">
              <a:lnSpc>
                <a:spcPct val="110000"/>
              </a:lnSpc>
              <a:spcAft>
                <a:spcPts val="300"/>
              </a:spcAft>
              <a:buFont typeface="Arial" panose="020B0604020202020204" pitchFamily="34" charset="0"/>
              <a:buChar char="•"/>
            </a:pP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in person in my home practice near Chichester, West Sussex, UK. (</a:t>
            </a:r>
            <a:r>
              <a:rPr lang="en-GB" sz="1400" kern="100" dirty="0">
                <a:solidFill>
                  <a:schemeClr val="tx1"/>
                </a:solidFill>
                <a:latin typeface="Arial" panose="020B0604020202020204" pitchFamily="34" charset="0"/>
                <a:ea typeface="Calibri" panose="020F0502020204030204" pitchFamily="34" charset="0"/>
                <a:cs typeface="Times New Roman" panose="02020603050405020304" pitchFamily="18" charset="0"/>
              </a:rPr>
              <a:t>the </a:t>
            </a: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exact address will be provided during the Introductory or Assessment session) </a:t>
            </a:r>
          </a:p>
          <a:p>
            <a:pPr marL="285750" indent="-285750">
              <a:lnSpc>
                <a:spcPct val="110000"/>
              </a:lnSpc>
              <a:spcAft>
                <a:spcPts val="300"/>
              </a:spcAft>
              <a:buFont typeface="Arial" panose="020B0604020202020204" pitchFamily="34" charset="0"/>
              <a:buChar char="•"/>
            </a:pPr>
            <a:r>
              <a:rPr lang="en-GB" sz="1400" kern="100" dirty="0">
                <a:solidFill>
                  <a:schemeClr val="tx1"/>
                </a:solidFill>
                <a:latin typeface="Arial" panose="020B0604020202020204" pitchFamily="34" charset="0"/>
                <a:ea typeface="Calibri" panose="020F0502020204030204" pitchFamily="34" charset="0"/>
                <a:cs typeface="Times New Roman" panose="02020603050405020304" pitchFamily="18" charset="0"/>
              </a:rPr>
              <a:t>O</a:t>
            </a: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nline for clients within and outside of UK using either Teams or Zoom. </a:t>
            </a:r>
          </a:p>
          <a:p>
            <a:pPr>
              <a:lnSpc>
                <a:spcPct val="110000"/>
              </a:lnSpc>
              <a:spcAft>
                <a:spcPts val="300"/>
              </a:spcAft>
            </a:pPr>
            <a:r>
              <a:rPr lang="en-GB" sz="1400" kern="100" dirty="0">
                <a:solidFill>
                  <a:schemeClr val="tx1"/>
                </a:solidFill>
                <a:latin typeface="Arial" panose="020B0604020202020204" pitchFamily="34" charset="0"/>
                <a:ea typeface="Calibri" panose="020F0502020204030204" pitchFamily="34" charset="0"/>
                <a:cs typeface="Times New Roman" panose="02020603050405020304" pitchFamily="18" charset="0"/>
              </a:rPr>
              <a:t>My availability for sessions often changes but it is broad, and it can include weekday evenings (5PM and 6PM) and Saturday morning (9, 10 and 11AM) UK time.</a:t>
            </a:r>
          </a:p>
          <a:p>
            <a:pPr>
              <a:lnSpc>
                <a:spcPct val="110000"/>
              </a:lnSpc>
              <a:spcAft>
                <a:spcPts val="300"/>
              </a:spcAft>
            </a:pPr>
            <a:endParaRPr lang="en-GB" sz="1400" kern="100" dirty="0">
              <a:solidFill>
                <a:schemeClr val="tx1"/>
              </a:solidFill>
              <a:latin typeface="Arial" panose="020B0604020202020204" pitchFamily="34" charset="0"/>
              <a:ea typeface="Calibri" panose="020F0502020204030204" pitchFamily="34" charset="0"/>
              <a:cs typeface="Times New Roman" panose="02020603050405020304" pitchFamily="18" charset="0"/>
            </a:endParaRPr>
          </a:p>
          <a:p>
            <a:pPr>
              <a:lnSpc>
                <a:spcPct val="110000"/>
              </a:lnSpc>
              <a:spcAft>
                <a:spcPts val="300"/>
              </a:spcAft>
            </a:pP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My usual fee is £50 per session however  </a:t>
            </a:r>
          </a:p>
          <a:p>
            <a:pPr marL="285750" indent="-285750">
              <a:lnSpc>
                <a:spcPct val="110000"/>
              </a:lnSpc>
              <a:spcAft>
                <a:spcPts val="300"/>
              </a:spcAft>
              <a:buFont typeface="Arial" panose="020B0604020202020204" pitchFamily="34" charset="0"/>
              <a:buChar char="•"/>
            </a:pP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I offer discounted rate (£25) to students and people who live on benefits.  </a:t>
            </a:r>
          </a:p>
          <a:p>
            <a:pPr marL="285750" indent="-285750">
              <a:lnSpc>
                <a:spcPct val="110000"/>
              </a:lnSpc>
              <a:spcAft>
                <a:spcPts val="300"/>
              </a:spcAft>
              <a:buFont typeface="Arial" panose="020B0604020202020204" pitchFamily="34" charset="0"/>
              <a:buChar char="•"/>
            </a:pP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Clients outside of UK to be confirmed </a:t>
            </a:r>
          </a:p>
          <a:p>
            <a:pPr>
              <a:lnSpc>
                <a:spcPct val="110000"/>
              </a:lnSpc>
              <a:spcAft>
                <a:spcPts val="300"/>
              </a:spcAft>
            </a:pP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I ask clients to accept/sign a counselling contract with me (</a:t>
            </a:r>
            <a:r>
              <a:rPr lang="en-GB" sz="1400" kern="100" dirty="0" err="1">
                <a:solidFill>
                  <a:schemeClr val="tx1"/>
                </a:solidFill>
                <a:effectLst/>
                <a:latin typeface="Arial" panose="020B0604020202020204" pitchFamily="34" charset="0"/>
                <a:ea typeface="Calibri" panose="020F0502020204030204" pitchFamily="34" charset="0"/>
                <a:cs typeface="Times New Roman" panose="02020603050405020304" pitchFamily="18" charset="0"/>
              </a:rPr>
              <a:t>BeleiveinTalking</a:t>
            </a: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 Ltd) before counselling starts. The terms and conditions are clearly defined including cancellation of individual sessions (at least 24hrs before) and 3 weeks’ notice period to end counselling. </a:t>
            </a:r>
          </a:p>
          <a:p>
            <a:pPr>
              <a:lnSpc>
                <a:spcPct val="110000"/>
              </a:lnSpc>
              <a:spcAft>
                <a:spcPts val="300"/>
              </a:spcAft>
            </a:pPr>
            <a:endPar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p>
            <a:pPr>
              <a:lnSpc>
                <a:spcPct val="110000"/>
              </a:lnSpc>
              <a:spcAft>
                <a:spcPts val="300"/>
              </a:spcAft>
            </a:pP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My preferred client communication outside of the counselling sessions is via email:  </a:t>
            </a:r>
            <a:r>
              <a:rPr lang="en-GB" sz="1400" u="sng"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believeintalking@hotmail.com</a:t>
            </a:r>
            <a:endPar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10000"/>
              </a:lnSpc>
              <a:spcAft>
                <a:spcPts val="300"/>
              </a:spcAft>
            </a:pP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Language of counselling is English. </a:t>
            </a:r>
          </a:p>
          <a:p>
            <a:pPr algn="just">
              <a:lnSpc>
                <a:spcPct val="110000"/>
              </a:lnSpc>
              <a:spcAft>
                <a:spcPts val="300"/>
              </a:spcAft>
            </a:pPr>
            <a:r>
              <a:rPr lang="en-GB" sz="1400" kern="100" dirty="0">
                <a:solidFill>
                  <a:schemeClr val="tx1"/>
                </a:solidFill>
                <a:latin typeface="Arial" panose="020B0604020202020204" pitchFamily="34" charset="0"/>
                <a:ea typeface="Calibri" panose="020F0502020204030204" pitchFamily="34" charset="0"/>
                <a:cs typeface="Arial" panose="020B0604020202020204" pitchFamily="34" charset="0"/>
              </a:rPr>
              <a:t>My BACP membership number is: 01000775</a:t>
            </a:r>
            <a:endPar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endParaRPr>
          </a:p>
          <a:p>
            <a:pPr algn="just">
              <a:lnSpc>
                <a:spcPct val="110000"/>
              </a:lnSpc>
              <a:spcAft>
                <a:spcPts val="300"/>
              </a:spcAft>
            </a:pPr>
            <a:r>
              <a:rPr lang="en-GB" sz="1400" kern="1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p>
          <a:p>
            <a:pPr marL="342900" lvl="0" indent="-342900" algn="just">
              <a:lnSpc>
                <a:spcPct val="150000"/>
              </a:lnSpc>
              <a:buFont typeface="Symbol" panose="05050102010706020507" pitchFamily="18" charset="2"/>
              <a:buChar char=""/>
            </a:pPr>
            <a:endParaRPr lang="en-GB" sz="1100"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2" name="TextBox 1">
            <a:extLst>
              <a:ext uri="{FF2B5EF4-FFF2-40B4-BE49-F238E27FC236}">
                <a16:creationId xmlns:a16="http://schemas.microsoft.com/office/drawing/2014/main" id="{331B4C5C-167F-9589-03C3-64D2314A70C5}"/>
              </a:ext>
            </a:extLst>
          </p:cNvPr>
          <p:cNvSpPr txBox="1"/>
          <p:nvPr/>
        </p:nvSpPr>
        <p:spPr>
          <a:xfrm>
            <a:off x="4079199" y="478451"/>
            <a:ext cx="2871555" cy="369332"/>
          </a:xfrm>
          <a:prstGeom prst="rect">
            <a:avLst/>
          </a:prstGeom>
          <a:noFill/>
        </p:spPr>
        <p:txBody>
          <a:bodyPr wrap="none" rtlCol="0">
            <a:spAutoFit/>
          </a:bodyPr>
          <a:lstStyle/>
          <a:p>
            <a:pPr algn="ctr">
              <a:spcBef>
                <a:spcPts val="600"/>
              </a:spcBef>
              <a:spcAft>
                <a:spcPts val="600"/>
              </a:spcAft>
            </a:pPr>
            <a:r>
              <a:rPr lang="en-GB" b="1" kern="100" dirty="0">
                <a:latin typeface="Arial Rounded MT Bold" panose="020F0704030504030204" pitchFamily="34" charset="0"/>
                <a:ea typeface="Calibri" panose="020F0502020204030204" pitchFamily="34" charset="0"/>
                <a:cs typeface="Calibri" panose="020F0502020204030204" pitchFamily="34" charset="0"/>
              </a:rPr>
              <a:t>I</a:t>
            </a:r>
            <a:r>
              <a:rPr lang="en-GB" sz="1800" b="1" kern="100" dirty="0">
                <a:solidFill>
                  <a:schemeClr val="tx1"/>
                </a:solidFill>
                <a:effectLst/>
                <a:latin typeface="Arial Rounded MT Bold" panose="020F0704030504030204" pitchFamily="34" charset="0"/>
                <a:ea typeface="Calibri" panose="020F0502020204030204" pitchFamily="34" charset="0"/>
                <a:cs typeface="Calibri" panose="020F0502020204030204" pitchFamily="34" charset="0"/>
              </a:rPr>
              <a:t>mportant practicalities </a:t>
            </a:r>
            <a:endParaRPr lang="en-GB" sz="1200" b="1" kern="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0747189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TotalTime>
  <Words>1280</Words>
  <Application>Microsoft Office PowerPoint</Application>
  <PresentationFormat>Widescreen</PresentationFormat>
  <Paragraphs>85</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Arial Rounded MT Bold</vt:lpstr>
      <vt:lpstr>Calibri</vt:lpstr>
      <vt:lpstr>Calibri Light</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Anna Jenovari-Brown</dc:creator>
  <cp:lastModifiedBy>Anna Jenovari-Brown</cp:lastModifiedBy>
  <cp:revision>9</cp:revision>
  <dcterms:created xsi:type="dcterms:W3CDTF">2023-06-10T10:56:35Z</dcterms:created>
  <dcterms:modified xsi:type="dcterms:W3CDTF">2023-06-10T14:44:54Z</dcterms:modified>
</cp:coreProperties>
</file>

<file path=docProps/thumbnail.jpeg>
</file>